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9"/>
  </p:notesMasterIdLst>
  <p:handoutMasterIdLst>
    <p:handoutMasterId r:id="rId20"/>
  </p:handoutMasterIdLst>
  <p:sldIdLst>
    <p:sldId id="1935" r:id="rId2"/>
    <p:sldId id="2090" r:id="rId3"/>
    <p:sldId id="2082" r:id="rId4"/>
    <p:sldId id="2084" r:id="rId5"/>
    <p:sldId id="2085" r:id="rId6"/>
    <p:sldId id="2086" r:id="rId7"/>
    <p:sldId id="2087" r:id="rId8"/>
    <p:sldId id="2088" r:id="rId9"/>
    <p:sldId id="2089" r:id="rId10"/>
    <p:sldId id="1917" r:id="rId11"/>
    <p:sldId id="2059" r:id="rId12"/>
    <p:sldId id="2075" r:id="rId13"/>
    <p:sldId id="2077" r:id="rId14"/>
    <p:sldId id="2076" r:id="rId15"/>
    <p:sldId id="2078" r:id="rId16"/>
    <p:sldId id="2080" r:id="rId17"/>
    <p:sldId id="2083" r:id="rId18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gej" initials="S" lastIdx="3" clrIdx="0">
    <p:extLst>
      <p:ext uri="{19B8F6BF-5375-455C-9EA6-DF929625EA0E}">
        <p15:presenceInfo xmlns:p15="http://schemas.microsoft.com/office/powerpoint/2012/main" userId="e149e71c72230039" providerId="Windows Live"/>
      </p:ext>
    </p:extLst>
  </p:cmAuthor>
  <p:cmAuthor id="2" name="korisnik" initials="DP" lastIdx="1" clrIdx="1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F5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6" autoAdjust="0"/>
  </p:normalViewPr>
  <p:slideViewPr>
    <p:cSldViewPr>
      <p:cViewPr varScale="1">
        <p:scale>
          <a:sx n="71" d="100"/>
          <a:sy n="71" d="100"/>
        </p:scale>
        <p:origin x="85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LADA%20RH\Plan%20oporavka%20-%20NPOO\NPOO%20PROVEDBA\Natje&#269;aji\202204%20vrti&#263;i\Tablice%20vrti&#263;a%20i%20preza%2021042022\Popis%20vrti&#263;a%20za%20VRH-ulaganj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LADA%20RH\Plan%20oporavka%20-%20NPOO\NPOO%20PROVEDBA\Natje&#269;aji\202204%20vrti&#263;i\Tablice%20vrti&#263;a%20i%20preza%2021042022\Popis%20vrti&#263;a%20za%20VRH-ulagan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LADA%20RH\Plan%20oporavka%20-%20NPOO\NPOO%20PROVEDBA\Natje&#269;aji\202204%20vrti&#263;i\Tablice%20vrti&#263;a%20i%20preza%2021042022\Popis%20vrti&#263;a%20za%20VRH-ulaganj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LADA%20RH\Plan%20oporavka%20-%20NPOO\NPOO%20PROVEDBA\Natje&#269;aji\202204%20vrti&#263;i\Tablice%20vrti&#263;a%20i%20preza%2021042022\Popis%20vrti&#263;a%20za%20VRH-ulaganj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LADA%20RH\Plan%20oporavka%20-%20NPOO\NPOO%20PROVEDBA\Natje&#269;aji\202204%20vrti&#263;i\Tablice%20vrti&#263;a%20i%20preza%2021042022\Popis%20vrti&#263;a%20za%20VRH-ulaganj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LADA%20RH\Plan%20oporavka%20-%20NPOO\NPOO%20PROVEDBA\Natje&#269;aji\202204%20vrti&#263;i\Tablice%20vrti&#263;a%20i%20preza%2021042022\Popis%20vrti&#263;a%20za%20VRH-ulaganj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VLADA%20RH\Plan%20oporavka%20-%20NPOO\NPOO%20izrada%20i%20sastanci\20210224%20i%200317%20I%200322%20Prezentacija%20pVRH%20i%20U&#382;i%20kabinet\Tablica%20alokacija%20po%20podkomponentama%20NPOO-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ownloads\Excelica%20s%20tro&#353;kovima_300321-Z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Ulaganja u vrtiće po godinama</a:t>
            </a:r>
          </a:p>
        </c:rich>
      </c:tx>
      <c:layout>
        <c:manualLayout>
          <c:xMode val="edge"/>
          <c:yMode val="edge"/>
          <c:x val="0.155050230790116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2308444203095304"/>
          <c:y val="0.15835286577549898"/>
          <c:w val="0.73955923612996655"/>
          <c:h val="0.715768784715864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D2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A5-4795-BFCB-A312AE48CDBD}"/>
              </c:ext>
            </c:extLst>
          </c:dPt>
          <c:dPt>
            <c:idx val="1"/>
            <c:invertIfNegative val="0"/>
            <c:bubble3D val="0"/>
            <c:spPr>
              <a:solidFill>
                <a:srgbClr val="F47A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A5-4795-BFCB-A312AE48CDBD}"/>
              </c:ext>
            </c:extLst>
          </c:dPt>
          <c:dPt>
            <c:idx val="2"/>
            <c:invertIfNegative val="0"/>
            <c:bubble3D val="0"/>
            <c:spPr>
              <a:solidFill>
                <a:srgbClr val="CD1D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A5-4795-BFCB-A312AE48CDBD}"/>
              </c:ext>
            </c:extLst>
          </c:dPt>
          <c:dPt>
            <c:idx val="3"/>
            <c:invertIfNegative val="0"/>
            <c:bubble3D val="0"/>
            <c:spPr>
              <a:solidFill>
                <a:srgbClr val="2C57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A5-4795-BFCB-A312AE48CDBD}"/>
              </c:ext>
            </c:extLst>
          </c:dPt>
          <c:dPt>
            <c:idx val="4"/>
            <c:invertIfNegative val="0"/>
            <c:bubble3D val="0"/>
            <c:spPr>
              <a:solidFill>
                <a:srgbClr val="11AE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A5-4795-BFCB-A312AE48CDBD}"/>
              </c:ext>
            </c:extLst>
          </c:dPt>
          <c:dPt>
            <c:idx val="5"/>
            <c:invertIfNegative val="0"/>
            <c:bubble3D val="0"/>
            <c:spPr>
              <a:solidFill>
                <a:srgbClr val="9ECB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A5-4795-BFCB-A312AE48CDB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Sheet5!$B$2:$G$2</c:f>
              <c:numCache>
                <c:formatCode>#,##0.00</c:formatCode>
                <c:ptCount val="6"/>
                <c:pt idx="0">
                  <c:v>80.604751050000075</c:v>
                </c:pt>
                <c:pt idx="1">
                  <c:v>861.77853337999989</c:v>
                </c:pt>
                <c:pt idx="2">
                  <c:v>551.15060350999988</c:v>
                </c:pt>
                <c:pt idx="3">
                  <c:v>151.89585727000002</c:v>
                </c:pt>
                <c:pt idx="4">
                  <c:v>112.75133510000001</c:v>
                </c:pt>
                <c:pt idx="5">
                  <c:v>225.64669381000004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A5-4795-BFCB-A312AE48CD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4735400"/>
        <c:axId val="434737696"/>
      </c:barChart>
      <c:dateAx>
        <c:axId val="43473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7696"/>
        <c:crosses val="autoZero"/>
        <c:auto val="0"/>
        <c:lblOffset val="100"/>
        <c:baseTimeUnit val="days"/>
      </c:dateAx>
      <c:valAx>
        <c:axId val="43473769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mil. kn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Ulaganja u vrtiće po godinama</a:t>
            </a:r>
          </a:p>
        </c:rich>
      </c:tx>
      <c:layout>
        <c:manualLayout>
          <c:xMode val="edge"/>
          <c:yMode val="edge"/>
          <c:x val="0.155050230790116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2308444203095304"/>
          <c:y val="0.15835286577549898"/>
          <c:w val="0.73955923612996655"/>
          <c:h val="0.715768784715864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D2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C1-4FCC-A552-8020E80842B0}"/>
              </c:ext>
            </c:extLst>
          </c:dPt>
          <c:dPt>
            <c:idx val="1"/>
            <c:invertIfNegative val="0"/>
            <c:bubble3D val="0"/>
            <c:spPr>
              <a:solidFill>
                <a:srgbClr val="F47A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C1-4FCC-A552-8020E80842B0}"/>
              </c:ext>
            </c:extLst>
          </c:dPt>
          <c:dPt>
            <c:idx val="2"/>
            <c:invertIfNegative val="0"/>
            <c:bubble3D val="0"/>
            <c:spPr>
              <a:solidFill>
                <a:srgbClr val="CD1D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C1-4FCC-A552-8020E80842B0}"/>
              </c:ext>
            </c:extLst>
          </c:dPt>
          <c:dPt>
            <c:idx val="3"/>
            <c:invertIfNegative val="0"/>
            <c:bubble3D val="0"/>
            <c:spPr>
              <a:solidFill>
                <a:srgbClr val="2C57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C1-4FCC-A552-8020E80842B0}"/>
              </c:ext>
            </c:extLst>
          </c:dPt>
          <c:dPt>
            <c:idx val="4"/>
            <c:invertIfNegative val="0"/>
            <c:bubble3D val="0"/>
            <c:spPr>
              <a:solidFill>
                <a:srgbClr val="11AE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C1-4FCC-A552-8020E80842B0}"/>
              </c:ext>
            </c:extLst>
          </c:dPt>
          <c:dPt>
            <c:idx val="5"/>
            <c:invertIfNegative val="0"/>
            <c:bubble3D val="0"/>
            <c:spPr>
              <a:solidFill>
                <a:srgbClr val="9ECB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C1-4FCC-A552-8020E80842B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Sheet5!$B$2:$G$2</c:f>
              <c:numCache>
                <c:formatCode>#,##0.00</c:formatCode>
                <c:ptCount val="6"/>
                <c:pt idx="0">
                  <c:v>80.604751050000075</c:v>
                </c:pt>
                <c:pt idx="1">
                  <c:v>861.77853337999989</c:v>
                </c:pt>
                <c:pt idx="2">
                  <c:v>551.15060350999988</c:v>
                </c:pt>
                <c:pt idx="3">
                  <c:v>151.89585727000002</c:v>
                </c:pt>
                <c:pt idx="4">
                  <c:v>112.75133510000001</c:v>
                </c:pt>
                <c:pt idx="5">
                  <c:v>225.64669381000004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C1-4FCC-A552-8020E80842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4735400"/>
        <c:axId val="434737696"/>
      </c:barChart>
      <c:dateAx>
        <c:axId val="43473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7696"/>
        <c:crosses val="autoZero"/>
        <c:auto val="0"/>
        <c:lblOffset val="100"/>
        <c:baseTimeUnit val="days"/>
      </c:dateAx>
      <c:valAx>
        <c:axId val="43473769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mil. kn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Ulaganja u vrtiće po godinama</a:t>
            </a:r>
          </a:p>
        </c:rich>
      </c:tx>
      <c:layout>
        <c:manualLayout>
          <c:xMode val="edge"/>
          <c:yMode val="edge"/>
          <c:x val="0.155050230790116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2308444203095304"/>
          <c:y val="0.15835286577549898"/>
          <c:w val="0.73955923612996655"/>
          <c:h val="0.715768784715864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D2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D9-4E78-AD5E-1F2F831AD8C1}"/>
              </c:ext>
            </c:extLst>
          </c:dPt>
          <c:dPt>
            <c:idx val="1"/>
            <c:invertIfNegative val="0"/>
            <c:bubble3D val="0"/>
            <c:spPr>
              <a:solidFill>
                <a:srgbClr val="F47A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D9-4E78-AD5E-1F2F831AD8C1}"/>
              </c:ext>
            </c:extLst>
          </c:dPt>
          <c:dPt>
            <c:idx val="2"/>
            <c:invertIfNegative val="0"/>
            <c:bubble3D val="0"/>
            <c:spPr>
              <a:solidFill>
                <a:srgbClr val="CD1D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D9-4E78-AD5E-1F2F831AD8C1}"/>
              </c:ext>
            </c:extLst>
          </c:dPt>
          <c:dPt>
            <c:idx val="3"/>
            <c:invertIfNegative val="0"/>
            <c:bubble3D val="0"/>
            <c:spPr>
              <a:solidFill>
                <a:srgbClr val="2C57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D9-4E78-AD5E-1F2F831AD8C1}"/>
              </c:ext>
            </c:extLst>
          </c:dPt>
          <c:dPt>
            <c:idx val="4"/>
            <c:invertIfNegative val="0"/>
            <c:bubble3D val="0"/>
            <c:spPr>
              <a:solidFill>
                <a:srgbClr val="11AE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D9-4E78-AD5E-1F2F831AD8C1}"/>
              </c:ext>
            </c:extLst>
          </c:dPt>
          <c:dPt>
            <c:idx val="5"/>
            <c:invertIfNegative val="0"/>
            <c:bubble3D val="0"/>
            <c:spPr>
              <a:solidFill>
                <a:srgbClr val="9ECB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D9-4E78-AD5E-1F2F831AD8C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Sheet5!$B$2:$G$2</c:f>
              <c:numCache>
                <c:formatCode>#,##0.00</c:formatCode>
                <c:ptCount val="6"/>
                <c:pt idx="0">
                  <c:v>80.604751050000075</c:v>
                </c:pt>
                <c:pt idx="1">
                  <c:v>861.77853337999989</c:v>
                </c:pt>
                <c:pt idx="2">
                  <c:v>551.15060350999988</c:v>
                </c:pt>
                <c:pt idx="3">
                  <c:v>151.89585727000002</c:v>
                </c:pt>
                <c:pt idx="4">
                  <c:v>112.75133510000001</c:v>
                </c:pt>
                <c:pt idx="5">
                  <c:v>225.64669381000004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D9-4E78-AD5E-1F2F831AD8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4735400"/>
        <c:axId val="434737696"/>
      </c:barChart>
      <c:dateAx>
        <c:axId val="43473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7696"/>
        <c:crosses val="autoZero"/>
        <c:auto val="0"/>
        <c:lblOffset val="100"/>
        <c:baseTimeUnit val="days"/>
      </c:dateAx>
      <c:valAx>
        <c:axId val="43473769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mil. kn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Ulaganja u vrtiće po godinama</a:t>
            </a:r>
          </a:p>
        </c:rich>
      </c:tx>
      <c:layout>
        <c:manualLayout>
          <c:xMode val="edge"/>
          <c:yMode val="edge"/>
          <c:x val="0.155050230790116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2308444203095304"/>
          <c:y val="0.15835286577549898"/>
          <c:w val="0.73955923612996655"/>
          <c:h val="0.715768784715864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D2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1-4095-BF52-83292DEBF52A}"/>
              </c:ext>
            </c:extLst>
          </c:dPt>
          <c:dPt>
            <c:idx val="1"/>
            <c:invertIfNegative val="0"/>
            <c:bubble3D val="0"/>
            <c:spPr>
              <a:solidFill>
                <a:srgbClr val="F47A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1-4095-BF52-83292DEBF52A}"/>
              </c:ext>
            </c:extLst>
          </c:dPt>
          <c:dPt>
            <c:idx val="2"/>
            <c:invertIfNegative val="0"/>
            <c:bubble3D val="0"/>
            <c:spPr>
              <a:solidFill>
                <a:srgbClr val="CD1D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41-4095-BF52-83292DEBF52A}"/>
              </c:ext>
            </c:extLst>
          </c:dPt>
          <c:dPt>
            <c:idx val="3"/>
            <c:invertIfNegative val="0"/>
            <c:bubble3D val="0"/>
            <c:spPr>
              <a:solidFill>
                <a:srgbClr val="2C57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41-4095-BF52-83292DEBF52A}"/>
              </c:ext>
            </c:extLst>
          </c:dPt>
          <c:dPt>
            <c:idx val="4"/>
            <c:invertIfNegative val="0"/>
            <c:bubble3D val="0"/>
            <c:spPr>
              <a:solidFill>
                <a:srgbClr val="11AE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41-4095-BF52-83292DEBF52A}"/>
              </c:ext>
            </c:extLst>
          </c:dPt>
          <c:dPt>
            <c:idx val="5"/>
            <c:invertIfNegative val="0"/>
            <c:bubble3D val="0"/>
            <c:spPr>
              <a:solidFill>
                <a:srgbClr val="9ECB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41-4095-BF52-83292DEBF52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Sheet5!$B$2:$G$2</c:f>
              <c:numCache>
                <c:formatCode>#,##0.00</c:formatCode>
                <c:ptCount val="6"/>
                <c:pt idx="0">
                  <c:v>80.604751050000075</c:v>
                </c:pt>
                <c:pt idx="1">
                  <c:v>861.77853337999989</c:v>
                </c:pt>
                <c:pt idx="2">
                  <c:v>551.15060350999988</c:v>
                </c:pt>
                <c:pt idx="3">
                  <c:v>151.89585727000002</c:v>
                </c:pt>
                <c:pt idx="4">
                  <c:v>112.75133510000001</c:v>
                </c:pt>
                <c:pt idx="5">
                  <c:v>225.64669381000004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41-4095-BF52-83292DEBF5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4735400"/>
        <c:axId val="434737696"/>
      </c:barChart>
      <c:dateAx>
        <c:axId val="43473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7696"/>
        <c:crosses val="autoZero"/>
        <c:auto val="0"/>
        <c:lblOffset val="100"/>
        <c:baseTimeUnit val="days"/>
      </c:dateAx>
      <c:valAx>
        <c:axId val="43473769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mil. kn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Ulaganja u vrtiće po godinama</a:t>
            </a:r>
          </a:p>
        </c:rich>
      </c:tx>
      <c:layout>
        <c:manualLayout>
          <c:xMode val="edge"/>
          <c:yMode val="edge"/>
          <c:x val="0.155050230790116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2308444203095304"/>
          <c:y val="0.15835286577549898"/>
          <c:w val="0.73955923612996655"/>
          <c:h val="0.715768784715864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D2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38-4D5B-BA65-3936F12B0B71}"/>
              </c:ext>
            </c:extLst>
          </c:dPt>
          <c:dPt>
            <c:idx val="1"/>
            <c:invertIfNegative val="0"/>
            <c:bubble3D val="0"/>
            <c:spPr>
              <a:solidFill>
                <a:srgbClr val="F47A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38-4D5B-BA65-3936F12B0B71}"/>
              </c:ext>
            </c:extLst>
          </c:dPt>
          <c:dPt>
            <c:idx val="2"/>
            <c:invertIfNegative val="0"/>
            <c:bubble3D val="0"/>
            <c:spPr>
              <a:solidFill>
                <a:srgbClr val="CD1D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38-4D5B-BA65-3936F12B0B71}"/>
              </c:ext>
            </c:extLst>
          </c:dPt>
          <c:dPt>
            <c:idx val="3"/>
            <c:invertIfNegative val="0"/>
            <c:bubble3D val="0"/>
            <c:spPr>
              <a:solidFill>
                <a:srgbClr val="2C57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38-4D5B-BA65-3936F12B0B71}"/>
              </c:ext>
            </c:extLst>
          </c:dPt>
          <c:dPt>
            <c:idx val="4"/>
            <c:invertIfNegative val="0"/>
            <c:bubble3D val="0"/>
            <c:spPr>
              <a:solidFill>
                <a:srgbClr val="11AE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38-4D5B-BA65-3936F12B0B71}"/>
              </c:ext>
            </c:extLst>
          </c:dPt>
          <c:dPt>
            <c:idx val="5"/>
            <c:invertIfNegative val="0"/>
            <c:bubble3D val="0"/>
            <c:spPr>
              <a:solidFill>
                <a:srgbClr val="9ECB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38-4D5B-BA65-3936F12B0B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Sheet5!$B$2:$G$2</c:f>
              <c:numCache>
                <c:formatCode>#,##0.00</c:formatCode>
                <c:ptCount val="6"/>
                <c:pt idx="0">
                  <c:v>80.604751050000075</c:v>
                </c:pt>
                <c:pt idx="1">
                  <c:v>861.77853337999989</c:v>
                </c:pt>
                <c:pt idx="2">
                  <c:v>551.15060350999988</c:v>
                </c:pt>
                <c:pt idx="3">
                  <c:v>151.89585727000002</c:v>
                </c:pt>
                <c:pt idx="4">
                  <c:v>112.75133510000001</c:v>
                </c:pt>
                <c:pt idx="5">
                  <c:v>225.64669381000004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38-4D5B-BA65-3936F12B0B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4735400"/>
        <c:axId val="434737696"/>
      </c:barChart>
      <c:dateAx>
        <c:axId val="43473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7696"/>
        <c:crosses val="autoZero"/>
        <c:auto val="0"/>
        <c:lblOffset val="100"/>
        <c:baseTimeUnit val="days"/>
      </c:dateAx>
      <c:valAx>
        <c:axId val="43473769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mil. kn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Ulaganja u vrtiće po godinama</a:t>
            </a:r>
          </a:p>
        </c:rich>
      </c:tx>
      <c:layout>
        <c:manualLayout>
          <c:xMode val="edge"/>
          <c:yMode val="edge"/>
          <c:x val="0.155050230790116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2308444203095304"/>
          <c:y val="0.15835286577549898"/>
          <c:w val="0.73955923612996655"/>
          <c:h val="0.715768784715864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D2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0F-42C8-838B-2F81A0E2869E}"/>
              </c:ext>
            </c:extLst>
          </c:dPt>
          <c:dPt>
            <c:idx val="1"/>
            <c:invertIfNegative val="0"/>
            <c:bubble3D val="0"/>
            <c:spPr>
              <a:solidFill>
                <a:srgbClr val="F47A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0F-42C8-838B-2F81A0E2869E}"/>
              </c:ext>
            </c:extLst>
          </c:dPt>
          <c:dPt>
            <c:idx val="2"/>
            <c:invertIfNegative val="0"/>
            <c:bubble3D val="0"/>
            <c:spPr>
              <a:solidFill>
                <a:srgbClr val="CD1D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0F-42C8-838B-2F81A0E2869E}"/>
              </c:ext>
            </c:extLst>
          </c:dPt>
          <c:dPt>
            <c:idx val="3"/>
            <c:invertIfNegative val="0"/>
            <c:bubble3D val="0"/>
            <c:spPr>
              <a:solidFill>
                <a:srgbClr val="2C57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0F-42C8-838B-2F81A0E2869E}"/>
              </c:ext>
            </c:extLst>
          </c:dPt>
          <c:dPt>
            <c:idx val="4"/>
            <c:invertIfNegative val="0"/>
            <c:bubble3D val="0"/>
            <c:spPr>
              <a:solidFill>
                <a:srgbClr val="11AE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0F-42C8-838B-2F81A0E2869E}"/>
              </c:ext>
            </c:extLst>
          </c:dPt>
          <c:dPt>
            <c:idx val="5"/>
            <c:invertIfNegative val="0"/>
            <c:bubble3D val="0"/>
            <c:spPr>
              <a:solidFill>
                <a:srgbClr val="9ECB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80F-42C8-838B-2F81A0E2869E}"/>
              </c:ext>
            </c:extLst>
          </c:dPt>
          <c:dLbls>
            <c:dLbl>
              <c:idx val="5"/>
              <c:layout>
                <c:manualLayout>
                  <c:x val="-2.1072553502929644E-16"/>
                  <c:y val="0.10465116279069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80F-42C8-838B-2F81A0E2869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Sheet5!$B$2:$G$2</c:f>
              <c:numCache>
                <c:formatCode>#,##0.00</c:formatCode>
                <c:ptCount val="6"/>
                <c:pt idx="0">
                  <c:v>80.604751050000075</c:v>
                </c:pt>
                <c:pt idx="1">
                  <c:v>861.77853337999989</c:v>
                </c:pt>
                <c:pt idx="2">
                  <c:v>551.15060350999988</c:v>
                </c:pt>
                <c:pt idx="3">
                  <c:v>151.89585727000002</c:v>
                </c:pt>
                <c:pt idx="4">
                  <c:v>112.75133510000001</c:v>
                </c:pt>
                <c:pt idx="5">
                  <c:v>225.64669381000004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0F-42C8-838B-2F81A0E286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4735400"/>
        <c:axId val="434737696"/>
      </c:barChart>
      <c:dateAx>
        <c:axId val="43473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7696"/>
        <c:crosses val="autoZero"/>
        <c:auto val="0"/>
        <c:lblOffset val="100"/>
        <c:baseTimeUnit val="days"/>
      </c:dateAx>
      <c:valAx>
        <c:axId val="434737696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mil. kn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473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r-H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Procjena potreba, sve komponente, </a:t>
            </a:r>
            <a:r>
              <a:rPr lang="hr-HR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kn</a:t>
            </a:r>
            <a:endParaRPr lang="hr-H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8.3739744796051438E-2"/>
          <c:y val="0.11475475572393638"/>
          <c:w val="0.91311560111589829"/>
          <c:h val="0.739183105742651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B2-436F-B0BC-2F97B9811BE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0FB-4413-B797-74EB9E32396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25.700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B2-436F-B0BC-2F97B9811BE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4.357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B2-436F-B0BC-2F97B9811BE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2.087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B2-436F-B0BC-2F97B9811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'24. ožujak 2021'!$B$32:$B$37</c:f>
              <c:strCache>
                <c:ptCount val="6"/>
                <c:pt idx="0">
                  <c:v>1. Gospodarstvo</c:v>
                </c:pt>
                <c:pt idx="1">
                  <c:v>2. Javna uprava, pravosuđe i državna imovina</c:v>
                </c:pt>
                <c:pt idx="2">
                  <c:v>3. Obrazovanje, znanost i istraživanje</c:v>
                </c:pt>
                <c:pt idx="3">
                  <c:v>4. Tržište rada i socijalna zaštita</c:v>
                </c:pt>
                <c:pt idx="4">
                  <c:v>5. Zdravstvo</c:v>
                </c:pt>
                <c:pt idx="5">
                  <c:v>6. Inicijativa: Obnova zgrada</c:v>
                </c:pt>
              </c:strCache>
            </c:strRef>
          </c:cat>
          <c:val>
            <c:numRef>
              <c:f>'24. ožujak 2021'!$E$32:$E$37</c:f>
              <c:numCache>
                <c:formatCode>#,##0</c:formatCode>
                <c:ptCount val="6"/>
                <c:pt idx="0">
                  <c:v>26229.965304000001</c:v>
                </c:pt>
                <c:pt idx="1">
                  <c:v>4759.6616169999998</c:v>
                </c:pt>
                <c:pt idx="2">
                  <c:v>7500</c:v>
                </c:pt>
                <c:pt idx="3">
                  <c:v>2084.125</c:v>
                </c:pt>
                <c:pt idx="4">
                  <c:v>2563.7037</c:v>
                </c:pt>
                <c:pt idx="5">
                  <c:v>5945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E-437A-89C1-7B8222F3A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98844416"/>
        <c:axId val="198845952"/>
      </c:barChart>
      <c:catAx>
        <c:axId val="19884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8845952"/>
        <c:crosses val="autoZero"/>
        <c:auto val="1"/>
        <c:lblAlgn val="ctr"/>
        <c:lblOffset val="100"/>
        <c:noMultiLvlLbl val="0"/>
      </c:catAx>
      <c:valAx>
        <c:axId val="19884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98844416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35778006228692E-2"/>
          <c:y val="0.16568826395906244"/>
          <c:w val="0.45604738442151943"/>
          <c:h val="0.72227207448125597"/>
        </c:manualLayout>
      </c:layout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AB-47BD-BC4A-099C54F5A48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AB-47BD-BC4A-099C54F5A48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AB-47BD-BC4A-099C54F5A488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AB-47BD-BC4A-099C54F5A488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AB-47BD-BC4A-099C54F5A488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AB-47BD-BC4A-099C54F5A488}"/>
              </c:ext>
            </c:extLst>
          </c:dPt>
          <c:dLbls>
            <c:dLbl>
              <c:idx val="0"/>
              <c:layout>
                <c:manualLayout>
                  <c:x val="-0.1886277701039446"/>
                  <c:y val="0.358490566037735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AB-47BD-BC4A-099C54F5A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Ukupno!$A$2:$A$7</c:f>
              <c:strCache>
                <c:ptCount val="6"/>
                <c:pt idx="0">
                  <c:v>C1. Gospodarstvo</c:v>
                </c:pt>
                <c:pt idx="1">
                  <c:v>C2. Javna uprava, pravosuđe i državna imovina</c:v>
                </c:pt>
                <c:pt idx="2">
                  <c:v>C3. Obrazovanje, znanost i istraživanje</c:v>
                </c:pt>
                <c:pt idx="3">
                  <c:v>C4. Tržište rada i socijalna zaštita</c:v>
                </c:pt>
                <c:pt idx="4">
                  <c:v>C5. Zdravstvo</c:v>
                </c:pt>
                <c:pt idx="5">
                  <c:v>C6. INICIJATIVA: obnova zgrada</c:v>
                </c:pt>
              </c:strCache>
            </c:strRef>
          </c:cat>
          <c:val>
            <c:numRef>
              <c:f>Ukupno!$B$2:$B$7</c:f>
              <c:numCache>
                <c:formatCode>#,##0</c:formatCode>
                <c:ptCount val="6"/>
                <c:pt idx="0">
                  <c:v>26229965304</c:v>
                </c:pt>
                <c:pt idx="1">
                  <c:v>4760479617</c:v>
                </c:pt>
                <c:pt idx="2">
                  <c:v>7500000000</c:v>
                </c:pt>
                <c:pt idx="3">
                  <c:v>2084125000</c:v>
                </c:pt>
                <c:pt idx="4">
                  <c:v>2563703700</c:v>
                </c:pt>
                <c:pt idx="5">
                  <c:v>5945000000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AB-47BD-BC4A-099C54F5A488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980991187189907"/>
          <c:y val="2.3255821051034929E-2"/>
          <c:w val="0.46581064813380657"/>
          <c:h val="0.9650659113306205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 sz="1600" b="1"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F12C0384-5B54-455B-A156-4F5CF1A3BF26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909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8CF10AC4-A7D2-4DFB-A970-CB4A69D17F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957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85D9E511-185B-42D7-9447-21FC53B5C7F9}" type="datetimeFigureOut">
              <a:rPr lang="hr-HR" smtClean="0"/>
              <a:t>21.4.2022.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3134D03F-CC17-40DE-A5B7-ED67F7E90D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58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556">
              <a:defRPr/>
            </a:pPr>
            <a:fld id="{72BB8AF2-A793-44C7-8D08-AD92F0A95245}" type="slidenum">
              <a:rPr lang="hr-HR">
                <a:solidFill>
                  <a:prstClr val="black"/>
                </a:solidFill>
                <a:latin typeface="Calibri" panose="020F0502020204030204"/>
              </a:rPr>
              <a:pPr defTabSz="925556">
                <a:defRPr/>
              </a:pPr>
              <a:t>2</a:t>
            </a:fld>
            <a:endParaRPr lang="hr-H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728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556">
              <a:defRPr/>
            </a:pPr>
            <a:fld id="{72BB8AF2-A793-44C7-8D08-AD92F0A95245}" type="slidenum">
              <a:rPr lang="hr-HR">
                <a:solidFill>
                  <a:prstClr val="black"/>
                </a:solidFill>
                <a:latin typeface="Calibri" panose="020F0502020204030204"/>
              </a:rPr>
              <a:pPr defTabSz="925556">
                <a:defRPr/>
              </a:pPr>
              <a:t>10</a:t>
            </a:fld>
            <a:endParaRPr lang="hr-H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835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46125"/>
            <a:ext cx="6634162" cy="373221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4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4D03F-CC17-40DE-A5B7-ED67F7E90D9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150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4D03F-CC17-40DE-A5B7-ED67F7E90D9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216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7CC7-57D9-4677-807A-214FE463AA59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Gospić, 18. rujna 2020.</a:t>
            </a:r>
          </a:p>
        </p:txBody>
      </p:sp>
    </p:spTree>
    <p:extLst>
      <p:ext uri="{BB962C8B-B14F-4D97-AF65-F5344CB8AC3E}">
        <p14:creationId xmlns:p14="http://schemas.microsoft.com/office/powerpoint/2010/main" val="160490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3FF5-5741-489D-9CDA-58F426630A19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Gospić, 18. rujna 2020.</a:t>
            </a:r>
          </a:p>
        </p:txBody>
      </p:sp>
    </p:spTree>
    <p:extLst>
      <p:ext uri="{BB962C8B-B14F-4D97-AF65-F5344CB8AC3E}">
        <p14:creationId xmlns:p14="http://schemas.microsoft.com/office/powerpoint/2010/main" val="405888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95D-E9DB-46E1-8E03-142B9564EB3E}" type="datetime1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Gospić, 18. rujna 2020.</a:t>
            </a:r>
          </a:p>
        </p:txBody>
      </p:sp>
    </p:spTree>
    <p:extLst>
      <p:ext uri="{BB962C8B-B14F-4D97-AF65-F5344CB8AC3E}">
        <p14:creationId xmlns:p14="http://schemas.microsoft.com/office/powerpoint/2010/main" val="293204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CAA0-8BAF-4AE3-9927-1137BADBAC6A}" type="datetime1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Gospić, 18. rujna 2020.</a:t>
            </a:r>
          </a:p>
        </p:txBody>
      </p:sp>
    </p:spTree>
    <p:extLst>
      <p:ext uri="{BB962C8B-B14F-4D97-AF65-F5344CB8AC3E}">
        <p14:creationId xmlns:p14="http://schemas.microsoft.com/office/powerpoint/2010/main" val="194425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tx1"/>
              </a:buClr>
              <a:buFont typeface="Wingdings" pitchFamily="2" charset="2"/>
              <a:buChar char="w"/>
              <a:defRPr sz="18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tx1"/>
              </a:buClr>
              <a:buFont typeface="Wingdings" pitchFamily="2" charset="2"/>
              <a:buChar char="w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tx1"/>
              </a:buClr>
              <a:buFont typeface="Wingdings" pitchFamily="2" charset="2"/>
              <a:buChar char="w"/>
              <a:defRPr sz="18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tx1"/>
              </a:buClr>
              <a:buFont typeface="Wingdings" pitchFamily="2" charset="2"/>
              <a:buChar char="w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15414" y="476672"/>
            <a:ext cx="7296151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Gospić, 18. rujna 2020.</a:t>
            </a:r>
          </a:p>
        </p:txBody>
      </p:sp>
    </p:spTree>
    <p:extLst>
      <p:ext uri="{BB962C8B-B14F-4D97-AF65-F5344CB8AC3E}">
        <p14:creationId xmlns:p14="http://schemas.microsoft.com/office/powerpoint/2010/main" val="247406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preserve="1">
  <p:cSld name="Blank color">
    <p:bg>
      <p:bgPr>
        <a:solidFill>
          <a:schemeClr val="bg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3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95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8EFDE-6D65-406F-A270-FE5C91DF15FA}" type="datetime1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>
                <a:solidFill>
                  <a:schemeClr val="tx1"/>
                </a:solidFill>
              </a:rPr>
              <a:t>Gospić, 18. rujna 2020.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FA200A4-C607-4D81-BA95-76C40C8309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48000"/>
          </a:blip>
          <a:stretch>
            <a:fillRect/>
          </a:stretch>
        </p:blipFill>
        <p:spPr>
          <a:xfrm>
            <a:off x="2925342" y="1237422"/>
            <a:ext cx="6513823" cy="59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7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6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" y="-304800"/>
            <a:ext cx="12193769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vlada rh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990600"/>
            <a:ext cx="119380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>
                    <a:lumMod val="50000"/>
                  </a:schemeClr>
                </a:solidFill>
                <a:latin typeface="Neo Sans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Nacionalni plan oporavka i otpornosti 2021. – 2026.</a:t>
            </a:r>
          </a:p>
          <a:p>
            <a:pPr lvl="0">
              <a:defRPr/>
            </a:pP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477838"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POD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KOMPONENTA: 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Obrazovanje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PRVI NATJEČAJ: </a:t>
            </a:r>
          </a:p>
          <a:p>
            <a:pPr marL="477838"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Izgradnja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dogradnja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rekonstrukcija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i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opremanje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predškolskih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ustanova</a:t>
            </a:r>
            <a:endParaRPr lang="hr-HR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lvl="0">
              <a:defRPr/>
            </a:pPr>
            <a:endParaRPr lang="hr-H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sufinancirano s 1,22 milijarde kuna</a:t>
            </a:r>
          </a:p>
        </p:txBody>
      </p:sp>
      <p:pic>
        <p:nvPicPr>
          <p:cNvPr id="5" name="Slika 1" descr="cid:image001.png@01D4D405.BE565180">
            <a:extLst>
              <a:ext uri="{FF2B5EF4-FFF2-40B4-BE49-F238E27FC236}">
                <a16:creationId xmlns:a16="http://schemas.microsoft.com/office/drawing/2014/main" id="{B460A214-6950-4A0A-A660-0F56FF21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843"/>
            <a:ext cx="1533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C35EA-80B6-40D0-9C47-6EC606684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965" y="152400"/>
            <a:ext cx="2494035" cy="5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325451"/>
              </p:ext>
            </p:extLst>
          </p:nvPr>
        </p:nvGraphicFramePr>
        <p:xfrm>
          <a:off x="76200" y="0"/>
          <a:ext cx="121158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2079B1F4-4AFF-46CA-8F61-CB1A686EB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191999" cy="939799"/>
          </a:xfrm>
          <a:prstGeom prst="rect">
            <a:avLst/>
          </a:prstGeom>
          <a:solidFill>
            <a:srgbClr val="0F539A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20000"/>
              </a:spcBef>
              <a:buFont typeface="Arial" pitchFamily="34" charset="0"/>
              <a:buNone/>
              <a:defRPr sz="28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hr-HR" dirty="0"/>
              <a:t>Plan oporavka i otpornosti</a:t>
            </a:r>
            <a:r>
              <a:rPr lang="sv-SE" dirty="0"/>
              <a:t>, mil. kn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95A06-96C7-4B63-8D5B-C7DFEB889A63}"/>
              </a:ext>
            </a:extLst>
          </p:cNvPr>
          <p:cNvSpPr txBox="1"/>
          <p:nvPr/>
        </p:nvSpPr>
        <p:spPr>
          <a:xfrm>
            <a:off x="1219200" y="1469172"/>
            <a:ext cx="1752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chemeClr val="bg1"/>
                </a:solidFill>
              </a:rPr>
              <a:t>Mingor</a:t>
            </a:r>
            <a:r>
              <a:rPr lang="hr-HR" sz="2000" b="1" dirty="0">
                <a:solidFill>
                  <a:schemeClr val="bg1"/>
                </a:solidFill>
              </a:rPr>
              <a:t>.</a:t>
            </a:r>
          </a:p>
          <a:p>
            <a:endParaRPr lang="hr-HR" sz="2000" b="1" dirty="0">
              <a:solidFill>
                <a:schemeClr val="bg1"/>
              </a:solidFill>
            </a:endParaRPr>
          </a:p>
          <a:p>
            <a:r>
              <a:rPr lang="hr-HR" sz="2000" b="1" dirty="0">
                <a:solidFill>
                  <a:schemeClr val="bg1"/>
                </a:solidFill>
              </a:rPr>
              <a:t>Energetika</a:t>
            </a:r>
          </a:p>
          <a:p>
            <a:endParaRPr lang="hr-HR" sz="2000" b="1" dirty="0">
              <a:solidFill>
                <a:schemeClr val="bg1"/>
              </a:solidFill>
            </a:endParaRPr>
          </a:p>
          <a:p>
            <a:r>
              <a:rPr lang="hr-HR" sz="2000" b="1" dirty="0">
                <a:solidFill>
                  <a:schemeClr val="bg1"/>
                </a:solidFill>
              </a:rPr>
              <a:t>Vode i okoliš</a:t>
            </a:r>
          </a:p>
          <a:p>
            <a:endParaRPr lang="hr-HR" sz="2000" b="1" dirty="0">
              <a:solidFill>
                <a:schemeClr val="bg1"/>
              </a:solidFill>
            </a:endParaRPr>
          </a:p>
          <a:p>
            <a:r>
              <a:rPr lang="hr-HR" sz="2000" b="1" dirty="0">
                <a:solidFill>
                  <a:schemeClr val="bg1"/>
                </a:solidFill>
              </a:rPr>
              <a:t>Promet</a:t>
            </a:r>
          </a:p>
          <a:p>
            <a:endParaRPr lang="hr-HR" sz="2000" b="1" dirty="0">
              <a:solidFill>
                <a:schemeClr val="bg1"/>
              </a:solidFill>
            </a:endParaRPr>
          </a:p>
          <a:p>
            <a:r>
              <a:rPr lang="hr-HR" sz="2000" b="1" dirty="0">
                <a:solidFill>
                  <a:schemeClr val="bg1"/>
                </a:solidFill>
              </a:rPr>
              <a:t>Poljoprivreda</a:t>
            </a:r>
          </a:p>
          <a:p>
            <a:endParaRPr lang="hr-HR" sz="2000" b="1" dirty="0">
              <a:solidFill>
                <a:schemeClr val="bg1"/>
              </a:solidFill>
            </a:endParaRPr>
          </a:p>
          <a:p>
            <a:r>
              <a:rPr lang="hr-HR" sz="2000" b="1" dirty="0">
                <a:solidFill>
                  <a:schemeClr val="bg1"/>
                </a:solidFill>
              </a:rPr>
              <a:t>Turizam</a:t>
            </a:r>
          </a:p>
          <a:p>
            <a:endParaRPr lang="hr-HR" sz="2000" b="1" dirty="0">
              <a:solidFill>
                <a:schemeClr val="bg1"/>
              </a:solidFill>
            </a:endParaRPr>
          </a:p>
          <a:p>
            <a:r>
              <a:rPr lang="hr-HR" sz="2000" b="1" dirty="0" err="1">
                <a:solidFill>
                  <a:schemeClr val="bg1"/>
                </a:solidFill>
              </a:rPr>
              <a:t>Kultura,mediji</a:t>
            </a:r>
            <a:endParaRPr lang="hr-H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87C5AF-AD09-4F7A-BF5B-27590BAB1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474464"/>
              </p:ext>
            </p:extLst>
          </p:nvPr>
        </p:nvGraphicFramePr>
        <p:xfrm>
          <a:off x="5791200" y="0"/>
          <a:ext cx="6396195" cy="41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04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zo.gov.hr/userdocsimages/slike/Priopcenja/2019/10-2019/MZO.jpg?width=366&amp;height=244&amp;mode=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5" y="5649383"/>
            <a:ext cx="1812925" cy="12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AC255F-F71B-4873-A3B7-C43781AC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1831"/>
          </a:xfrm>
          <a:solidFill>
            <a:srgbClr val="0F539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6213" algn="l">
              <a:spcBef>
                <a:spcPct val="20000"/>
              </a:spcBef>
              <a:buFont typeface="Arial" pitchFamily="34" charset="0"/>
            </a:pPr>
            <a:r>
              <a:rPr lang="hr-HR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Reforma obrazovnog sustava - 5,10 milijardi kuna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119634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u="sng" dirty="0"/>
              <a:t>Od toga iznosa:</a:t>
            </a:r>
          </a:p>
          <a:p>
            <a:r>
              <a:rPr lang="hr-HR" sz="2800" b="1" dirty="0"/>
              <a:t>2,28 milijarde kuna </a:t>
            </a:r>
            <a:r>
              <a:rPr lang="hr-HR" sz="2800" dirty="0"/>
              <a:t>- Izgradnja, dogradnja, rekonstrukcija i opremanje </a:t>
            </a:r>
            <a:r>
              <a:rPr lang="hr-HR" sz="2800" b="1" dirty="0"/>
              <a:t>osnovnih škola </a:t>
            </a:r>
            <a:r>
              <a:rPr lang="hr-HR" sz="2800" dirty="0"/>
              <a:t>za potrebe </a:t>
            </a:r>
            <a:r>
              <a:rPr lang="hr-HR" sz="2800" dirty="0" err="1"/>
              <a:t>jednosmjenskog</a:t>
            </a:r>
            <a:r>
              <a:rPr lang="hr-HR" sz="2800" dirty="0"/>
              <a:t> rada i cjelodnevne škole</a:t>
            </a:r>
          </a:p>
          <a:p>
            <a:r>
              <a:rPr lang="hr-HR" sz="2800" b="1" dirty="0"/>
              <a:t>567 </a:t>
            </a:r>
            <a:r>
              <a:rPr lang="hr-HR" sz="2800" b="1" dirty="0" err="1"/>
              <a:t>mil</a:t>
            </a:r>
            <a:r>
              <a:rPr lang="hr-HR" sz="2800" b="1" dirty="0"/>
              <a:t>. kuna </a:t>
            </a:r>
            <a:r>
              <a:rPr lang="hr-HR" sz="2800" dirty="0"/>
              <a:t>- Izgradnja, dogradnja, rekonstrukcija i opremanje </a:t>
            </a:r>
            <a:r>
              <a:rPr lang="hr-HR" sz="2800" b="1" dirty="0"/>
              <a:t>srednjih škola</a:t>
            </a:r>
          </a:p>
          <a:p>
            <a:r>
              <a:rPr lang="hr-HR" sz="2800" b="1" dirty="0"/>
              <a:t>633 </a:t>
            </a:r>
            <a:r>
              <a:rPr lang="hr-HR" sz="2800" b="1" dirty="0" err="1"/>
              <a:t>mil</a:t>
            </a:r>
            <a:r>
              <a:rPr lang="hr-HR" sz="2800" b="1" dirty="0"/>
              <a:t>. kuna </a:t>
            </a:r>
            <a:r>
              <a:rPr lang="hr-HR" sz="2800" dirty="0"/>
              <a:t>- Digitalna preobrazba </a:t>
            </a:r>
            <a:r>
              <a:rPr lang="hr-HR" sz="2800" b="1" dirty="0"/>
              <a:t>visokog obrazovanja</a:t>
            </a:r>
          </a:p>
          <a:p>
            <a:r>
              <a:rPr lang="hr-HR" sz="2800" b="1" dirty="0">
                <a:solidFill>
                  <a:srgbClr val="FF0000"/>
                </a:solidFill>
              </a:rPr>
              <a:t>1,62 milijarde kuna - Izgradnja, dogradnja, rekonstrukcija i opremanje predškolskih ustanova (vrtića)</a:t>
            </a:r>
          </a:p>
          <a:p>
            <a:endParaRPr lang="hr-HR" sz="2800" b="1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r-HR" sz="2800" b="1" u="sng" dirty="0"/>
              <a:t>Ciljevi za vrtiće:</a:t>
            </a:r>
          </a:p>
          <a:p>
            <a:r>
              <a:rPr lang="hr-HR" sz="2800" dirty="0"/>
              <a:t>do kraja 2Q/2026., 90 % djece koja sudjeluju u ranom i predškolskom odgoju i obrazovanju (RPOO) u dobi od 3 godine do polaska u školu </a:t>
            </a:r>
          </a:p>
          <a:p>
            <a:r>
              <a:rPr lang="hr-HR" sz="2800" dirty="0"/>
              <a:t>do kraja 2Q/2026., izgrađeno novih 22.500 mjesta</a:t>
            </a:r>
          </a:p>
        </p:txBody>
      </p:sp>
    </p:spTree>
    <p:extLst>
      <p:ext uri="{BB962C8B-B14F-4D97-AF65-F5344CB8AC3E}">
        <p14:creationId xmlns:p14="http://schemas.microsoft.com/office/powerpoint/2010/main" val="16480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C255F-F71B-4873-A3B7-C43781AC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1831"/>
          </a:xfrm>
          <a:solidFill>
            <a:srgbClr val="0F539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6213" algn="l">
              <a:spcBef>
                <a:spcPct val="20000"/>
              </a:spcBef>
              <a:buFont typeface="Arial" pitchFamily="34" charset="0"/>
            </a:pPr>
            <a:r>
              <a:rPr lang="hr-HR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Poziv: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Izgradnja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dogradnja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rekonstrukcija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i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opremanje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predškolskih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ustanova</a:t>
            </a:r>
            <a:endParaRPr lang="hr-HR" sz="32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119634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u="sng" dirty="0"/>
              <a:t>Cilj poziva</a:t>
            </a:r>
            <a:r>
              <a:rPr lang="hr-HR" dirty="0"/>
              <a:t>:</a:t>
            </a:r>
          </a:p>
          <a:p>
            <a:r>
              <a:rPr lang="hr-HR" dirty="0"/>
              <a:t>Osigurati infrastrukturne i materijalne kapacitete za dodatnih 22.500 mjesta u predškolskim ustanovama u Republici Hrvatskoj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Ukupna vrijednost prvog poziva: 1.220.000.000 kuna iz NPOO-a </a:t>
            </a:r>
          </a:p>
          <a:p>
            <a:pPr marL="0" indent="0">
              <a:buNone/>
            </a:pPr>
            <a:r>
              <a:rPr lang="hr-HR" b="1" dirty="0"/>
              <a:t>				(od ukupno 1.620.000.000 kuna iz NPOO-a)</a:t>
            </a:r>
          </a:p>
          <a:p>
            <a:pPr marL="0" indent="0">
              <a:buNone/>
            </a:pPr>
            <a:r>
              <a:rPr lang="hr-HR" dirty="0"/>
              <a:t>Prihvatljivi prijavitelji: 			</a:t>
            </a:r>
            <a:r>
              <a:rPr lang="it-IT" b="1" dirty="0" err="1"/>
              <a:t>grad</a:t>
            </a:r>
            <a:r>
              <a:rPr lang="hr-HR" b="1" dirty="0"/>
              <a:t>ovi</a:t>
            </a:r>
            <a:r>
              <a:rPr lang="it-IT" b="1" dirty="0"/>
              <a:t> ili </a:t>
            </a:r>
            <a:r>
              <a:rPr lang="it-IT" b="1" dirty="0" err="1"/>
              <a:t>općin</a:t>
            </a:r>
            <a:r>
              <a:rPr lang="hr-HR" b="1" dirty="0"/>
              <a:t>e</a:t>
            </a:r>
            <a:r>
              <a:rPr lang="it-IT" b="1" dirty="0"/>
              <a:t> ili </a:t>
            </a:r>
            <a:r>
              <a:rPr lang="it-IT" b="1" dirty="0" err="1"/>
              <a:t>županij</a:t>
            </a:r>
            <a:r>
              <a:rPr lang="hr-HR" b="1" dirty="0"/>
              <a:t>e</a:t>
            </a:r>
            <a:r>
              <a:rPr lang="it-IT" b="1" dirty="0"/>
              <a:t> </a:t>
            </a:r>
            <a:endParaRPr lang="hr-HR" b="1" dirty="0"/>
          </a:p>
          <a:p>
            <a:pPr marL="0" indent="0">
              <a:buNone/>
            </a:pPr>
            <a:r>
              <a:rPr lang="hr-HR" dirty="0"/>
              <a:t>Objava Poziva:</a:t>
            </a:r>
            <a:r>
              <a:rPr lang="hr-HR" b="1" dirty="0"/>
              <a:t> 				22. travnja 2022.</a:t>
            </a:r>
          </a:p>
          <a:p>
            <a:pPr marL="0" indent="0">
              <a:buNone/>
            </a:pPr>
            <a:r>
              <a:rPr lang="hr-HR" dirty="0"/>
              <a:t>Početak zaprimanja prijava: 	</a:t>
            </a:r>
            <a:r>
              <a:rPr lang="hr-HR" b="1" dirty="0"/>
              <a:t>od 2. svibnja 2022.</a:t>
            </a:r>
          </a:p>
          <a:p>
            <a:pPr marL="0" indent="0">
              <a:buNone/>
            </a:pPr>
            <a:r>
              <a:rPr lang="hr-HR" dirty="0"/>
              <a:t>Trajanje poziva</a:t>
            </a:r>
            <a:r>
              <a:rPr lang="hr-HR" b="1" dirty="0"/>
              <a:t>: 				60 dana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lvl="2"/>
            <a:endParaRPr lang="hr-HR" sz="3200" dirty="0"/>
          </a:p>
        </p:txBody>
      </p:sp>
      <p:pic>
        <p:nvPicPr>
          <p:cNvPr id="4" name="Picture 4" descr="https://mzo.gov.hr/userdocsimages/slike/Priopcenja/2019/10-2019/MZO.jpg?width=366&amp;height=244&amp;mode=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5" y="5649383"/>
            <a:ext cx="1812925" cy="12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C255F-F71B-4873-A3B7-C43781AC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1831"/>
          </a:xfrm>
          <a:solidFill>
            <a:srgbClr val="0F539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6213" algn="l">
              <a:spcBef>
                <a:spcPct val="20000"/>
              </a:spcBef>
              <a:buFont typeface="Arial" pitchFamily="34" charset="0"/>
            </a:pPr>
            <a:r>
              <a:rPr lang="hr-HR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Poziv: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Izgradnja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dogradnja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rekonstrukcija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i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opremanje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predškolskih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ustanova</a:t>
            </a:r>
            <a:endParaRPr lang="hr-HR" sz="32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11430000" cy="5410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b="1" u="sng" dirty="0"/>
              <a:t>Prihvatljive aktivnosti</a:t>
            </a:r>
            <a:r>
              <a:rPr lang="hr-HR" dirty="0"/>
              <a:t>: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hr-HR" dirty="0"/>
              <a:t>Izgradnja i opremanje matičnog dječjeg vrtića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hr-HR" dirty="0"/>
              <a:t>Izgradnja i opremanje područnog dječjeg vrtića sa ili bez kuhinje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hr-HR" dirty="0"/>
              <a:t>Dogradnja i opremanje postojećeg dječjeg vrtića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hr-HR" dirty="0"/>
              <a:t>Rekonstrukcija postojeće građevine druge namjene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hr-HR" dirty="0"/>
              <a:t>Adaptacija postojećih prostora predškolskih ustanova</a:t>
            </a:r>
          </a:p>
          <a:p>
            <a:pPr marL="0" indent="0">
              <a:spcBef>
                <a:spcPts val="600"/>
              </a:spcBef>
              <a:buNone/>
            </a:pPr>
            <a:endParaRPr lang="hr-HR" b="1" u="sng" dirty="0"/>
          </a:p>
          <a:p>
            <a:pPr marL="0" indent="0">
              <a:spcBef>
                <a:spcPts val="600"/>
              </a:spcBef>
              <a:buNone/>
            </a:pPr>
            <a:r>
              <a:rPr lang="hr-HR" b="1" u="sng" dirty="0"/>
              <a:t>Očekivani rezultati</a:t>
            </a:r>
            <a:r>
              <a:rPr lang="hr-HR" dirty="0"/>
              <a:t>: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hr-HR" dirty="0"/>
              <a:t>Preko 16.000 dodatnih mjesta u dječjim vrtićima</a:t>
            </a:r>
          </a:p>
        </p:txBody>
      </p:sp>
      <p:pic>
        <p:nvPicPr>
          <p:cNvPr id="4" name="Picture 4" descr="https://mzo.gov.hr/userdocsimages/slike/Priopcenja/2019/10-2019/MZO.jpg?width=366&amp;height=244&amp;mode=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5" y="5649383"/>
            <a:ext cx="1812925" cy="12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C255F-F71B-4873-A3B7-C43781AC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1831"/>
          </a:xfrm>
          <a:solidFill>
            <a:srgbClr val="0F539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6213" algn="l">
              <a:spcBef>
                <a:spcPct val="20000"/>
              </a:spcBef>
              <a:buFont typeface="Arial" pitchFamily="34" charset="0"/>
            </a:pPr>
            <a:r>
              <a:rPr lang="hr-HR" sz="32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Nužni uvjeti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11430000" cy="5410200"/>
          </a:xfrm>
        </p:spPr>
        <p:txBody>
          <a:bodyPr>
            <a:noAutofit/>
          </a:bodyPr>
          <a:lstStyle/>
          <a:p>
            <a:r>
              <a:rPr lang="hr-HR" dirty="0"/>
              <a:t>Povećanje kapaciteta!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b="1" u="sng" dirty="0"/>
              <a:t>Za izgradnju: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/>
              <a:t>Prijavitelj</a:t>
            </a:r>
            <a:r>
              <a:rPr lang="en-US" sz="3200" dirty="0"/>
              <a:t> </a:t>
            </a:r>
            <a:r>
              <a:rPr lang="en-US" sz="3200" dirty="0" err="1"/>
              <a:t>posjeduje</a:t>
            </a:r>
            <a:r>
              <a:rPr lang="en-US" sz="3200" dirty="0"/>
              <a:t>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en-US" sz="3200" dirty="0" err="1"/>
              <a:t>ima</a:t>
            </a:r>
            <a:r>
              <a:rPr lang="en-US" sz="3200" dirty="0"/>
              <a:t> </a:t>
            </a:r>
            <a:r>
              <a:rPr lang="en-US" sz="3200" dirty="0" err="1"/>
              <a:t>pravo</a:t>
            </a:r>
            <a:r>
              <a:rPr lang="en-US" sz="3200" dirty="0"/>
              <a:t> </a:t>
            </a:r>
            <a:r>
              <a:rPr lang="en-US" sz="3200" dirty="0" err="1"/>
              <a:t>korištenja</a:t>
            </a:r>
            <a:r>
              <a:rPr lang="en-US" sz="3200" dirty="0"/>
              <a:t> </a:t>
            </a:r>
            <a:r>
              <a:rPr lang="en-US" sz="3200" dirty="0" err="1"/>
              <a:t>zemljišta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kojem</a:t>
            </a:r>
            <a:r>
              <a:rPr lang="en-US" sz="3200" dirty="0"/>
              <a:t> se </a:t>
            </a:r>
            <a:r>
              <a:rPr lang="en-US" sz="3200" dirty="0" err="1"/>
              <a:t>provodi</a:t>
            </a:r>
            <a:r>
              <a:rPr lang="en-US" sz="3200" dirty="0"/>
              <a:t> </a:t>
            </a:r>
            <a:r>
              <a:rPr lang="en-US" sz="3200" dirty="0" err="1"/>
              <a:t>projekt</a:t>
            </a:r>
            <a:r>
              <a:rPr lang="en-US" sz="3200" dirty="0"/>
              <a:t> </a:t>
            </a:r>
            <a:endParaRPr lang="hr-HR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/>
              <a:t>Postoji</a:t>
            </a:r>
            <a:r>
              <a:rPr lang="en-US" sz="3200" dirty="0"/>
              <a:t> </a:t>
            </a:r>
            <a:r>
              <a:rPr lang="en-US" sz="3200" dirty="0" err="1"/>
              <a:t>prostorno-planska</a:t>
            </a:r>
            <a:r>
              <a:rPr lang="en-US" sz="3200" dirty="0"/>
              <a:t> </a:t>
            </a:r>
            <a:r>
              <a:rPr lang="en-US" sz="3200" dirty="0" err="1"/>
              <a:t>dokumentacija</a:t>
            </a:r>
            <a:r>
              <a:rPr lang="en-US" sz="3200" dirty="0"/>
              <a:t> </a:t>
            </a:r>
            <a:r>
              <a:rPr lang="en-US" sz="3200" dirty="0" err="1"/>
              <a:t>koja</a:t>
            </a:r>
            <a:r>
              <a:rPr lang="en-US" sz="3200" dirty="0"/>
              <a:t> </a:t>
            </a:r>
            <a:r>
              <a:rPr lang="en-US" sz="3200" dirty="0" err="1"/>
              <a:t>omogućuje</a:t>
            </a:r>
            <a:r>
              <a:rPr lang="en-US" sz="3200" dirty="0"/>
              <a:t>/</a:t>
            </a:r>
            <a:r>
              <a:rPr lang="en-US" sz="3200" dirty="0" err="1"/>
              <a:t>treba</a:t>
            </a:r>
            <a:r>
              <a:rPr lang="en-US" sz="3200" dirty="0"/>
              <a:t> </a:t>
            </a:r>
            <a:r>
              <a:rPr lang="en-US" sz="3200" dirty="0" err="1"/>
              <a:t>omogućiti</a:t>
            </a:r>
            <a:r>
              <a:rPr lang="en-US" sz="3200" dirty="0"/>
              <a:t> </a:t>
            </a:r>
            <a:r>
              <a:rPr lang="en-US" sz="3200" dirty="0" err="1"/>
              <a:t>izgradnju</a:t>
            </a:r>
            <a:r>
              <a:rPr lang="en-US" sz="3200" dirty="0"/>
              <a:t> </a:t>
            </a:r>
            <a:r>
              <a:rPr lang="en-US" sz="3200" dirty="0" err="1"/>
              <a:t>ustanova</a:t>
            </a:r>
            <a:r>
              <a:rPr lang="en-US" sz="3200" dirty="0"/>
              <a:t> za </a:t>
            </a:r>
            <a:r>
              <a:rPr lang="en-US" sz="3200" dirty="0" err="1"/>
              <a:t>predškolski</a:t>
            </a:r>
            <a:r>
              <a:rPr lang="en-US" sz="3200" dirty="0"/>
              <a:t> </a:t>
            </a:r>
            <a:r>
              <a:rPr lang="en-US" sz="3200" dirty="0" err="1"/>
              <a:t>odgoj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zemljištu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kojem</a:t>
            </a:r>
            <a:r>
              <a:rPr lang="en-US" sz="3200" dirty="0"/>
              <a:t> </a:t>
            </a:r>
            <a:r>
              <a:rPr lang="en-US" sz="3200" dirty="0" err="1"/>
              <a:t>će</a:t>
            </a:r>
            <a:r>
              <a:rPr lang="en-US" sz="3200" dirty="0"/>
              <a:t> se </a:t>
            </a:r>
            <a:r>
              <a:rPr lang="en-US" sz="3200" dirty="0" err="1"/>
              <a:t>provoditi</a:t>
            </a:r>
            <a:r>
              <a:rPr lang="en-US" sz="3200" dirty="0"/>
              <a:t> </a:t>
            </a:r>
            <a:r>
              <a:rPr lang="en-US" sz="3200" dirty="0" err="1"/>
              <a:t>proje</a:t>
            </a:r>
            <a:r>
              <a:rPr lang="hr-HR" sz="3200" dirty="0"/>
              <a:t>k</a:t>
            </a:r>
            <a:r>
              <a:rPr lang="en-US" sz="3200" dirty="0"/>
              <a:t>t</a:t>
            </a:r>
            <a:endParaRPr lang="hr-HR" sz="3200" dirty="0"/>
          </a:p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Za </a:t>
            </a:r>
            <a:r>
              <a:rPr lang="en-US" b="1" u="sng" dirty="0" err="1"/>
              <a:t>rekonstrukciju</a:t>
            </a:r>
            <a:r>
              <a:rPr lang="en-US" b="1" u="sng" dirty="0"/>
              <a:t>, </a:t>
            </a:r>
            <a:r>
              <a:rPr lang="en-US" b="1" u="sng" dirty="0" err="1"/>
              <a:t>dogradnju</a:t>
            </a:r>
            <a:r>
              <a:rPr lang="en-US" b="1" u="sng" dirty="0"/>
              <a:t> </a:t>
            </a:r>
            <a:r>
              <a:rPr lang="en-US" b="1" u="sng" dirty="0" err="1"/>
              <a:t>ili</a:t>
            </a:r>
            <a:r>
              <a:rPr lang="en-US" b="1" u="sng" dirty="0"/>
              <a:t> </a:t>
            </a:r>
            <a:r>
              <a:rPr lang="en-US" b="1" u="sng" dirty="0" err="1"/>
              <a:t>nadogradnju</a:t>
            </a:r>
            <a:r>
              <a:rPr lang="hr-HR" b="1" u="sng" dirty="0"/>
              <a:t>:</a:t>
            </a:r>
            <a:r>
              <a:rPr lang="en-US" b="1" u="sng" dirty="0"/>
              <a:t> </a:t>
            </a:r>
            <a:endParaRPr lang="hr-HR" b="1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err="1"/>
              <a:t>dokaz</a:t>
            </a:r>
            <a:r>
              <a:rPr lang="en-US" sz="3200" dirty="0"/>
              <a:t> </a:t>
            </a:r>
            <a:r>
              <a:rPr lang="en-US" sz="3200" dirty="0" err="1"/>
              <a:t>vlasništva</a:t>
            </a:r>
            <a:r>
              <a:rPr lang="en-US" sz="3200" dirty="0"/>
              <a:t>/</a:t>
            </a:r>
            <a:r>
              <a:rPr lang="en-US" sz="3200" dirty="0" err="1"/>
              <a:t>prava</a:t>
            </a:r>
            <a:r>
              <a:rPr lang="en-US" sz="3200" dirty="0"/>
              <a:t> </a:t>
            </a:r>
            <a:r>
              <a:rPr lang="en-US" sz="3200" dirty="0" err="1"/>
              <a:t>građenja</a:t>
            </a:r>
            <a:r>
              <a:rPr lang="en-US" sz="3200" dirty="0"/>
              <a:t> </a:t>
            </a:r>
            <a:r>
              <a:rPr lang="en-US" sz="3200" dirty="0" err="1"/>
              <a:t>nekretnine</a:t>
            </a:r>
            <a:endParaRPr lang="en-US" sz="3200" dirty="0"/>
          </a:p>
        </p:txBody>
      </p:sp>
      <p:pic>
        <p:nvPicPr>
          <p:cNvPr id="4" name="Picture 4" descr="https://mzo.gov.hr/userdocsimages/slike/Priopcenja/2019/10-2019/MZO.jpg?width=366&amp;height=244&amp;mode=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5" y="5649383"/>
            <a:ext cx="1812925" cy="12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" y="-304800"/>
            <a:ext cx="12193769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8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16" y="0"/>
            <a:ext cx="8185768" cy="68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vlada rh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990600"/>
            <a:ext cx="119380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>
                    <a:lumMod val="50000"/>
                  </a:schemeClr>
                </a:solidFill>
                <a:latin typeface="Neo Sans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Nacionalni plan oporavka i otpornosti 2021. – 2026.</a:t>
            </a:r>
          </a:p>
          <a:p>
            <a:pPr lvl="0">
              <a:defRPr/>
            </a:pP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477838"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POD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KOMPONENTA: </a:t>
            </a: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Obrazovanje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PRVI NATJEČAJ: </a:t>
            </a:r>
          </a:p>
          <a:p>
            <a:pPr marL="477838"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Izgradnja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dogradnja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rekonstrukcija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i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opremanje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predškolskih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ustanova</a:t>
            </a:r>
            <a:endParaRPr lang="hr-HR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lvl="0">
              <a:defRPr/>
            </a:pPr>
            <a:endParaRPr lang="hr-H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sufinancirano s 1,22 milijarde kuna</a:t>
            </a:r>
          </a:p>
        </p:txBody>
      </p:sp>
      <p:pic>
        <p:nvPicPr>
          <p:cNvPr id="5" name="Slika 1" descr="cid:image001.png@01D4D405.BE565180">
            <a:extLst>
              <a:ext uri="{FF2B5EF4-FFF2-40B4-BE49-F238E27FC236}">
                <a16:creationId xmlns:a16="http://schemas.microsoft.com/office/drawing/2014/main" id="{B460A214-6950-4A0A-A660-0F56FF21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843"/>
            <a:ext cx="1533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C35EA-80B6-40D0-9C47-6EC606684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965" y="152400"/>
            <a:ext cx="2494035" cy="5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437" y="614540"/>
            <a:ext cx="7936674" cy="66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-27"/>
          <a:stretch/>
        </p:blipFill>
        <p:spPr>
          <a:xfrm>
            <a:off x="2128889" y="614791"/>
            <a:ext cx="7934222" cy="66525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0" y="3429000"/>
            <a:ext cx="6336742" cy="3581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hr-HR" sz="3600" b="1" dirty="0"/>
              <a:t>739</a:t>
            </a:r>
            <a:r>
              <a:rPr lang="hr-HR" sz="2800" dirty="0"/>
              <a:t> ulaganja</a:t>
            </a:r>
          </a:p>
          <a:p>
            <a:pPr>
              <a:spcAft>
                <a:spcPts val="1200"/>
              </a:spcAft>
            </a:pPr>
            <a:r>
              <a:rPr lang="hr-HR" sz="3600" b="1" dirty="0"/>
              <a:t>498</a:t>
            </a:r>
            <a:r>
              <a:rPr lang="hr-HR" sz="2800" dirty="0"/>
              <a:t> vrtića</a:t>
            </a:r>
          </a:p>
          <a:p>
            <a:pPr>
              <a:spcAft>
                <a:spcPts val="1200"/>
              </a:spcAft>
            </a:pPr>
            <a:r>
              <a:rPr lang="hr-HR" sz="3600" b="1" dirty="0"/>
              <a:t>2</a:t>
            </a:r>
            <a:r>
              <a:rPr lang="hr-HR" sz="2800" b="1" dirty="0"/>
              <a:t> milijarde kuna </a:t>
            </a:r>
          </a:p>
          <a:p>
            <a:pPr>
              <a:spcAft>
                <a:spcPts val="1200"/>
              </a:spcAft>
            </a:pPr>
            <a:r>
              <a:rPr lang="hr-HR" sz="2800" dirty="0"/>
              <a:t>(dodatno osigurano </a:t>
            </a:r>
            <a:r>
              <a:rPr lang="hr-HR" sz="2800" b="1" dirty="0"/>
              <a:t>1,62 milijarde kuna </a:t>
            </a:r>
            <a:r>
              <a:rPr lang="hr-HR" sz="2800" dirty="0"/>
              <a:t>za dva natječaja financirana iz NPOO-a)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0879975" cy="1026305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Ulaganja Vlade u vrtiće od 2017. do danas</a:t>
            </a:r>
            <a:endParaRPr lang="hr-H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39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08" y="0"/>
            <a:ext cx="8187583" cy="6863121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732778"/>
              </p:ext>
            </p:extLst>
          </p:nvPr>
        </p:nvGraphicFramePr>
        <p:xfrm>
          <a:off x="1" y="3581400"/>
          <a:ext cx="441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3962400"/>
            <a:ext cx="28194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3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16" y="0"/>
            <a:ext cx="8185768" cy="68616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C9C36D-3F7B-4A3F-8FBA-0A5FD4380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425619"/>
              </p:ext>
            </p:extLst>
          </p:nvPr>
        </p:nvGraphicFramePr>
        <p:xfrm>
          <a:off x="1" y="3581400"/>
          <a:ext cx="441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2133600" y="3962400"/>
            <a:ext cx="2209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5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16" y="0"/>
            <a:ext cx="8185768" cy="68616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95A8A36-83A9-476D-9CC2-0C010A74F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425619"/>
              </p:ext>
            </p:extLst>
          </p:nvPr>
        </p:nvGraphicFramePr>
        <p:xfrm>
          <a:off x="1" y="3581400"/>
          <a:ext cx="441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2667000" y="3962400"/>
            <a:ext cx="16764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47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16" y="0"/>
            <a:ext cx="8185768" cy="68616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987FD8E-1252-4255-8128-C60C52D39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425619"/>
              </p:ext>
            </p:extLst>
          </p:nvPr>
        </p:nvGraphicFramePr>
        <p:xfrm>
          <a:off x="1" y="3581400"/>
          <a:ext cx="441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3200400" y="3962400"/>
            <a:ext cx="11430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74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16" y="0"/>
            <a:ext cx="8185768" cy="68616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CB953AB-3E98-4770-A774-E91105215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425619"/>
              </p:ext>
            </p:extLst>
          </p:nvPr>
        </p:nvGraphicFramePr>
        <p:xfrm>
          <a:off x="1" y="3581400"/>
          <a:ext cx="441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3733800" y="3962400"/>
            <a:ext cx="6096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73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16" y="0"/>
            <a:ext cx="8185768" cy="68616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02A5BD-AD4F-40B7-9D2E-A258662C93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123411"/>
              </p:ext>
            </p:extLst>
          </p:nvPr>
        </p:nvGraphicFramePr>
        <p:xfrm>
          <a:off x="1" y="3581400"/>
          <a:ext cx="441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8CB3B5D9-516C-4FC5-A003-ABF611FE0CBA}"/>
              </a:ext>
            </a:extLst>
          </p:cNvPr>
          <p:cNvSpPr/>
          <p:nvPr/>
        </p:nvSpPr>
        <p:spPr>
          <a:xfrm>
            <a:off x="4267200" y="4291880"/>
            <a:ext cx="228600" cy="1804120"/>
          </a:xfrm>
          <a:prstGeom prst="righ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661E7-6B11-43FC-85F0-68D1B6486EC9}"/>
              </a:ext>
            </a:extLst>
          </p:cNvPr>
          <p:cNvSpPr txBox="1"/>
          <p:nvPr/>
        </p:nvSpPr>
        <p:spPr>
          <a:xfrm>
            <a:off x="4419600" y="45720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1,22 </a:t>
            </a:r>
            <a:r>
              <a:rPr lang="hr-HR" sz="2000" b="1" dirty="0" err="1">
                <a:solidFill>
                  <a:srgbClr val="FF0000"/>
                </a:solidFill>
              </a:rPr>
              <a:t>mlrd</a:t>
            </a:r>
            <a:r>
              <a:rPr lang="hr-HR" sz="2000" b="1" dirty="0">
                <a:solidFill>
                  <a:srgbClr val="FF0000"/>
                </a:solidFill>
              </a:rPr>
              <a:t>. kuna prvi natječaj iz NPOO-a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392254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1.445,6</a:t>
            </a:r>
          </a:p>
        </p:txBody>
      </p:sp>
      <p:sp>
        <p:nvSpPr>
          <p:cNvPr id="4" name="Rectangle 3"/>
          <p:cNvSpPr/>
          <p:nvPr/>
        </p:nvSpPr>
        <p:spPr>
          <a:xfrm>
            <a:off x="3832125" y="4295480"/>
            <a:ext cx="279401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12153</TotalTime>
  <Words>502</Words>
  <Application>Microsoft Office PowerPoint</Application>
  <PresentationFormat>Widescreen</PresentationFormat>
  <Paragraphs>95</Paragraphs>
  <Slides>17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Neo Sans</vt:lpstr>
      <vt:lpstr>Wingdings</vt:lpstr>
      <vt:lpstr>Office Theme</vt:lpstr>
      <vt:lpstr>PowerPoint Presentation</vt:lpstr>
      <vt:lpstr>PowerPoint Presentation</vt:lpstr>
      <vt:lpstr>Ulaganja Vlade u vrtiće od 2017. do danas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Reforma obrazovnog sustava - 5,10 milijardi kuna </vt:lpstr>
      <vt:lpstr>Poziv: Izgradnja, dogradnja, rekonstrukcija i opremanje predškolskih ustanova</vt:lpstr>
      <vt:lpstr>Poziv: Izgradnja, dogradnja, rekonstrukcija i opremanje predškolskih ustanova</vt:lpstr>
      <vt:lpstr>Nužni uvjeti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Ivo Antunović</cp:lastModifiedBy>
  <cp:revision>843</cp:revision>
  <cp:lastPrinted>2022-03-15T14:08:15Z</cp:lastPrinted>
  <dcterms:created xsi:type="dcterms:W3CDTF">2006-08-16T00:00:00Z</dcterms:created>
  <dcterms:modified xsi:type="dcterms:W3CDTF">2022-04-21T10:38:15Z</dcterms:modified>
</cp:coreProperties>
</file>